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80" r:id="rId4"/>
    <p:sldId id="259" r:id="rId5"/>
    <p:sldId id="276" r:id="rId6"/>
    <p:sldId id="282" r:id="rId7"/>
    <p:sldId id="275" r:id="rId8"/>
    <p:sldId id="274" r:id="rId9"/>
    <p:sldId id="283" r:id="rId10"/>
    <p:sldId id="28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72"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gif"/></Relationships>
</file>

<file path=ppt/slides/_rels/slide2.xml.rels><?xml version="1.0" encoding="UTF-8" standalone="yes"?>
<Relationships xmlns="http://schemas.openxmlformats.org/package/2006/relationships"><Relationship Id="rId2" Type="http://schemas.openxmlformats.org/officeDocument/2006/relationships/hyperlink" Target="https://partner.rentalcar.com/stateofnorthcarolin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ehs.ecu.edu/certificate-of-insurance-request-for-rental-vehicle/" TargetMode="External"/><Relationship Id="rId2" Type="http://schemas.openxmlformats.org/officeDocument/2006/relationships/hyperlink" Target="https://partner.rentalcar.com/stateofnorthcarolina/#/business/universit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mailto:cmp@ecu.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3726-CB53-4AE1-9816-E96A41CCE899}"/>
              </a:ext>
            </a:extLst>
          </p:cNvPr>
          <p:cNvSpPr>
            <a:spLocks noGrp="1"/>
          </p:cNvSpPr>
          <p:nvPr>
            <p:ph type="ctrTitle"/>
          </p:nvPr>
        </p:nvSpPr>
        <p:spPr/>
        <p:txBody>
          <a:bodyPr/>
          <a:lstStyle/>
          <a:p>
            <a:r>
              <a:rPr lang="en-US" dirty="0"/>
              <a:t>East Carolina University Central Motor Pool</a:t>
            </a:r>
          </a:p>
        </p:txBody>
      </p:sp>
      <p:sp>
        <p:nvSpPr>
          <p:cNvPr id="3" name="Subtitle 2">
            <a:extLst>
              <a:ext uri="{FF2B5EF4-FFF2-40B4-BE49-F238E27FC236}">
                <a16:creationId xmlns:a16="http://schemas.microsoft.com/office/drawing/2014/main" id="{C5F83567-C350-462C-8384-29A93F48037F}"/>
              </a:ext>
            </a:extLst>
          </p:cNvPr>
          <p:cNvSpPr>
            <a:spLocks noGrp="1"/>
          </p:cNvSpPr>
          <p:nvPr>
            <p:ph type="subTitle" idx="1"/>
          </p:nvPr>
        </p:nvSpPr>
        <p:spPr/>
        <p:txBody>
          <a:bodyPr/>
          <a:lstStyle/>
          <a:p>
            <a:r>
              <a:rPr lang="en-US" dirty="0">
                <a:solidFill>
                  <a:schemeClr val="tx1"/>
                </a:solidFill>
              </a:rPr>
              <a:t>Enterprise Rent-A-Car Instructions</a:t>
            </a:r>
          </a:p>
        </p:txBody>
      </p:sp>
    </p:spTree>
    <p:extLst>
      <p:ext uri="{BB962C8B-B14F-4D97-AF65-F5344CB8AC3E}">
        <p14:creationId xmlns:p14="http://schemas.microsoft.com/office/powerpoint/2010/main" val="240407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F97D25-D6F1-4D49-BBBD-503EBBC31087}"/>
              </a:ext>
            </a:extLst>
          </p:cNvPr>
          <p:cNvGrpSpPr/>
          <p:nvPr/>
        </p:nvGrpSpPr>
        <p:grpSpPr>
          <a:xfrm>
            <a:off x="1023734" y="5016551"/>
            <a:ext cx="6728791" cy="1478608"/>
            <a:chOff x="233222" y="1751121"/>
            <a:chExt cx="14892382" cy="3114540"/>
          </a:xfrm>
        </p:grpSpPr>
        <p:pic>
          <p:nvPicPr>
            <p:cNvPr id="8" name="Picture 7">
              <a:extLst>
                <a:ext uri="{FF2B5EF4-FFF2-40B4-BE49-F238E27FC236}">
                  <a16:creationId xmlns:a16="http://schemas.microsoft.com/office/drawing/2014/main" id="{938842B7-2C34-4543-BD3B-D917F8270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190" y="1832432"/>
              <a:ext cx="4643438" cy="1238249"/>
            </a:xfrm>
            <a:prstGeom prst="rect">
              <a:avLst/>
            </a:prstGeom>
          </p:spPr>
        </p:pic>
        <p:pic>
          <p:nvPicPr>
            <p:cNvPr id="9" name="Picture 8">
              <a:extLst>
                <a:ext uri="{FF2B5EF4-FFF2-40B4-BE49-F238E27FC236}">
                  <a16:creationId xmlns:a16="http://schemas.microsoft.com/office/drawing/2014/main" id="{5ACC4B5C-C32D-403D-B7BD-01B7B9389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22" y="1917535"/>
              <a:ext cx="2286000" cy="2286001"/>
            </a:xfrm>
            <a:prstGeom prst="rect">
              <a:avLst/>
            </a:prstGeom>
          </p:spPr>
        </p:pic>
        <p:pic>
          <p:nvPicPr>
            <p:cNvPr id="10" name="Picture 9">
              <a:extLst>
                <a:ext uri="{FF2B5EF4-FFF2-40B4-BE49-F238E27FC236}">
                  <a16:creationId xmlns:a16="http://schemas.microsoft.com/office/drawing/2014/main" id="{5AA68AC6-02C0-416C-BD57-D73F190A6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4989" y="3645305"/>
              <a:ext cx="8691723" cy="628319"/>
            </a:xfrm>
            <a:prstGeom prst="rect">
              <a:avLst/>
            </a:prstGeom>
          </p:spPr>
        </p:pic>
        <p:pic>
          <p:nvPicPr>
            <p:cNvPr id="11" name="Picture 10">
              <a:extLst>
                <a:ext uri="{FF2B5EF4-FFF2-40B4-BE49-F238E27FC236}">
                  <a16:creationId xmlns:a16="http://schemas.microsoft.com/office/drawing/2014/main" id="{B553DC2D-2E68-4360-B971-D4CB462AD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6653" y="2887572"/>
              <a:ext cx="3028951" cy="1978089"/>
            </a:xfrm>
            <a:prstGeom prst="rect">
              <a:avLst/>
            </a:prstGeom>
          </p:spPr>
        </p:pic>
        <p:pic>
          <p:nvPicPr>
            <p:cNvPr id="12" name="Picture 11">
              <a:extLst>
                <a:ext uri="{FF2B5EF4-FFF2-40B4-BE49-F238E27FC236}">
                  <a16:creationId xmlns:a16="http://schemas.microsoft.com/office/drawing/2014/main" id="{2E1A5FF8-D673-4F43-A242-ABE5D7CCCA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7947" y="1751121"/>
              <a:ext cx="4853352" cy="1371599"/>
            </a:xfrm>
            <a:prstGeom prst="rect">
              <a:avLst/>
            </a:prstGeom>
          </p:spPr>
        </p:pic>
      </p:grpSp>
      <p:sp>
        <p:nvSpPr>
          <p:cNvPr id="20" name="Title 1">
            <a:extLst>
              <a:ext uri="{FF2B5EF4-FFF2-40B4-BE49-F238E27FC236}">
                <a16:creationId xmlns:a16="http://schemas.microsoft.com/office/drawing/2014/main" id="{B9583E33-79F1-4FAD-9FA1-AF153B166056}"/>
              </a:ext>
            </a:extLst>
          </p:cNvPr>
          <p:cNvSpPr>
            <a:spLocks noGrp="1"/>
          </p:cNvSpPr>
          <p:nvPr>
            <p:ph type="title"/>
          </p:nvPr>
        </p:nvSpPr>
        <p:spPr>
          <a:xfrm>
            <a:off x="936004" y="3497803"/>
            <a:ext cx="6001509" cy="1160840"/>
          </a:xfrm>
        </p:spPr>
        <p:txBody>
          <a:bodyPr>
            <a:noAutofit/>
          </a:bodyPr>
          <a:lstStyle/>
          <a:p>
            <a:r>
              <a:rPr lang="en-US" sz="3000" dirty="0"/>
              <a:t>Universities that Outsourced Motor Pool to ECHI</a:t>
            </a:r>
          </a:p>
        </p:txBody>
      </p:sp>
      <p:sp>
        <p:nvSpPr>
          <p:cNvPr id="16" name="Content Placeholder 2">
            <a:extLst>
              <a:ext uri="{FF2B5EF4-FFF2-40B4-BE49-F238E27FC236}">
                <a16:creationId xmlns:a16="http://schemas.microsoft.com/office/drawing/2014/main" id="{4E479162-DA04-4FE1-938C-BCCA080E7948}"/>
              </a:ext>
            </a:extLst>
          </p:cNvPr>
          <p:cNvSpPr txBox="1">
            <a:spLocks/>
          </p:cNvSpPr>
          <p:nvPr/>
        </p:nvSpPr>
        <p:spPr>
          <a:xfrm>
            <a:off x="936004" y="1763556"/>
            <a:ext cx="8596668" cy="124895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US" dirty="0"/>
              <a:t>Reduced Costs</a:t>
            </a:r>
          </a:p>
          <a:p>
            <a:pPr>
              <a:buFont typeface="Wingdings" panose="05000000000000000000" pitchFamily="2" charset="2"/>
              <a:buChar char="Ø"/>
            </a:pPr>
            <a:r>
              <a:rPr lang="en-US" dirty="0"/>
              <a:t>Newer Vehicles with improved safety features</a:t>
            </a:r>
          </a:p>
          <a:p>
            <a:pPr>
              <a:buFont typeface="Wingdings" panose="05000000000000000000" pitchFamily="2" charset="2"/>
              <a:buChar char="Ø"/>
            </a:pPr>
            <a:r>
              <a:rPr lang="en-US" dirty="0"/>
              <a:t>Ability to rent Business Use cars across the country</a:t>
            </a:r>
          </a:p>
          <a:p>
            <a:endParaRPr lang="en-US" dirty="0"/>
          </a:p>
        </p:txBody>
      </p:sp>
      <p:sp>
        <p:nvSpPr>
          <p:cNvPr id="17" name="Title 1">
            <a:extLst>
              <a:ext uri="{FF2B5EF4-FFF2-40B4-BE49-F238E27FC236}">
                <a16:creationId xmlns:a16="http://schemas.microsoft.com/office/drawing/2014/main" id="{534412B7-9B4A-4857-882F-C091D0223485}"/>
              </a:ext>
            </a:extLst>
          </p:cNvPr>
          <p:cNvSpPr txBox="1">
            <a:spLocks/>
          </p:cNvSpPr>
          <p:nvPr/>
        </p:nvSpPr>
        <p:spPr>
          <a:xfrm>
            <a:off x="936004" y="826713"/>
            <a:ext cx="8410112"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Benefits to Using Enterprise</a:t>
            </a:r>
          </a:p>
        </p:txBody>
      </p:sp>
    </p:spTree>
    <p:extLst>
      <p:ext uri="{BB962C8B-B14F-4D97-AF65-F5344CB8AC3E}">
        <p14:creationId xmlns:p14="http://schemas.microsoft.com/office/powerpoint/2010/main" val="83049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64073C0-8555-40E0-9E1A-F4FC9F2409A8}"/>
              </a:ext>
            </a:extLst>
          </p:cNvPr>
          <p:cNvSpPr>
            <a:spLocks noGrp="1"/>
          </p:cNvSpPr>
          <p:nvPr>
            <p:ph type="title"/>
          </p:nvPr>
        </p:nvSpPr>
        <p:spPr>
          <a:xfrm>
            <a:off x="1333502" y="609600"/>
            <a:ext cx="8596668" cy="1320800"/>
          </a:xfrm>
        </p:spPr>
        <p:txBody>
          <a:bodyPr>
            <a:normAutofit/>
          </a:bodyPr>
          <a:lstStyle/>
          <a:p>
            <a:r>
              <a:rPr lang="en-US" dirty="0"/>
              <a:t>Ways to Reserve a Vehicle</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47774FC6-9931-475A-8541-969780D7CA2F}"/>
              </a:ext>
            </a:extLst>
          </p:cNvPr>
          <p:cNvSpPr>
            <a:spLocks noGrp="1"/>
          </p:cNvSpPr>
          <p:nvPr>
            <p:ph idx="1"/>
          </p:nvPr>
        </p:nvSpPr>
        <p:spPr>
          <a:xfrm>
            <a:off x="1333502" y="1677799"/>
            <a:ext cx="10016985" cy="4570601"/>
          </a:xfrm>
        </p:spPr>
        <p:txBody>
          <a:bodyPr>
            <a:normAutofit/>
          </a:bodyPr>
          <a:lstStyle/>
          <a:p>
            <a:pPr>
              <a:buSzPct val="85000"/>
              <a:buFont typeface="+mj-lt"/>
              <a:buAutoNum type="arabicPeriod"/>
            </a:pPr>
            <a:r>
              <a:rPr lang="en-US" dirty="0"/>
              <a:t>Website: </a:t>
            </a:r>
            <a:r>
              <a:rPr lang="en-US" u="sng" dirty="0">
                <a:solidFill>
                  <a:schemeClr val="accent6">
                    <a:lumMod val="75000"/>
                  </a:schemeClr>
                </a:solidFill>
                <a:hlinkClick r:id="rId2">
                  <a:extLst>
                    <a:ext uri="{A12FA001-AC4F-418D-AE19-62706E023703}">
                      <ahyp:hlinkClr xmlns:ahyp="http://schemas.microsoft.com/office/drawing/2018/hyperlinkcolor" val="tx"/>
                    </a:ext>
                  </a:extLst>
                </a:hlinkClick>
              </a:rPr>
              <a:t>https://partner.rentalcar.com/stateofnorthcarolina/#/</a:t>
            </a:r>
            <a:r>
              <a:rPr lang="en-US" u="sng" dirty="0">
                <a:solidFill>
                  <a:schemeClr val="accent6">
                    <a:lumMod val="75000"/>
                  </a:schemeClr>
                </a:solidFill>
              </a:rPr>
              <a:t>business/universities</a:t>
            </a:r>
          </a:p>
          <a:p>
            <a:pPr>
              <a:buFont typeface="+mj-lt"/>
              <a:buAutoNum type="arabicPeriod"/>
            </a:pPr>
            <a:endParaRPr lang="en-US" dirty="0"/>
          </a:p>
          <a:p>
            <a:pPr>
              <a:buSzPct val="85000"/>
              <a:buFont typeface="+mj-lt"/>
              <a:buAutoNum type="arabicPeriod"/>
            </a:pPr>
            <a:r>
              <a:rPr lang="en-US" dirty="0"/>
              <a:t>Phone (Local):</a:t>
            </a:r>
          </a:p>
          <a:p>
            <a:pPr lvl="1"/>
            <a:r>
              <a:rPr lang="en-US" dirty="0"/>
              <a:t>104 Greenville Blvd SE </a:t>
            </a:r>
            <a:r>
              <a:rPr lang="en-US" b="1" dirty="0"/>
              <a:t>– </a:t>
            </a:r>
            <a:r>
              <a:rPr lang="en-US" dirty="0"/>
              <a:t>252-321-2805</a:t>
            </a:r>
          </a:p>
          <a:p>
            <a:pPr lvl="1"/>
            <a:r>
              <a:rPr lang="en-US" dirty="0"/>
              <a:t>Pitt Greenville Airport – 400 Airport Rd, Ste E – 252-758-3400</a:t>
            </a:r>
          </a:p>
          <a:p>
            <a:pPr lvl="1"/>
            <a:r>
              <a:rPr lang="en-US" dirty="0"/>
              <a:t>Hastings Ford – 3013 E 10</a:t>
            </a:r>
            <a:r>
              <a:rPr lang="en-US" baseline="30000" dirty="0"/>
              <a:t>th</a:t>
            </a:r>
            <a:r>
              <a:rPr lang="en-US" dirty="0"/>
              <a:t> Street – 252-931-0079</a:t>
            </a:r>
          </a:p>
          <a:p>
            <a:pPr lvl="1"/>
            <a:r>
              <a:rPr lang="en-US" dirty="0"/>
              <a:t>3525 S Memorial Drive – 252-355-0602</a:t>
            </a:r>
          </a:p>
          <a:p>
            <a:pPr>
              <a:buFont typeface="+mj-lt"/>
              <a:buAutoNum type="arabicPeriod"/>
            </a:pPr>
            <a:endParaRPr lang="en-US" dirty="0"/>
          </a:p>
          <a:p>
            <a:pPr>
              <a:buSzPct val="85000"/>
              <a:buFont typeface="+mj-lt"/>
              <a:buAutoNum type="arabicPeriod"/>
            </a:pPr>
            <a:r>
              <a:rPr lang="en-US" dirty="0"/>
              <a:t>Out of State Locations:</a:t>
            </a:r>
          </a:p>
          <a:p>
            <a:pPr lvl="1" indent="-342900">
              <a:buFont typeface="Wingdings" panose="05000000000000000000" pitchFamily="2" charset="2"/>
              <a:buChar char="Ø"/>
            </a:pPr>
            <a:r>
              <a:rPr lang="en-US" sz="1400" dirty="0"/>
              <a:t>To Receive ECU Discount: Please contact Enterprise at 724-525-2325 for Acct # if using ProCard.</a:t>
            </a:r>
          </a:p>
          <a:p>
            <a:endParaRPr lang="en-US" dirty="0"/>
          </a:p>
        </p:txBody>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95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64073C0-8555-40E0-9E1A-F4FC9F2409A8}"/>
              </a:ext>
            </a:extLst>
          </p:cNvPr>
          <p:cNvSpPr>
            <a:spLocks noGrp="1"/>
          </p:cNvSpPr>
          <p:nvPr>
            <p:ph type="title"/>
          </p:nvPr>
        </p:nvSpPr>
        <p:spPr>
          <a:xfrm>
            <a:off x="1333502" y="609600"/>
            <a:ext cx="8596668" cy="1320800"/>
          </a:xfrm>
        </p:spPr>
        <p:txBody>
          <a:bodyPr>
            <a:normAutofit/>
          </a:bodyPr>
          <a:lstStyle/>
          <a:p>
            <a:r>
              <a:rPr lang="en-US" dirty="0"/>
              <a:t>Steps to Reserve a Vehicle Online</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id="{47774FC6-9931-475A-8541-969780D7CA2F}"/>
              </a:ext>
            </a:extLst>
          </p:cNvPr>
          <p:cNvSpPr>
            <a:spLocks noGrp="1"/>
          </p:cNvSpPr>
          <p:nvPr>
            <p:ph idx="1"/>
          </p:nvPr>
        </p:nvSpPr>
        <p:spPr>
          <a:xfrm>
            <a:off x="1333502" y="1677799"/>
            <a:ext cx="10265463" cy="3739027"/>
          </a:xfrm>
        </p:spPr>
        <p:txBody>
          <a:bodyPr>
            <a:normAutofit/>
          </a:bodyPr>
          <a:lstStyle/>
          <a:p>
            <a:pPr>
              <a:lnSpc>
                <a:spcPct val="120000"/>
              </a:lnSpc>
              <a:spcBef>
                <a:spcPts val="0"/>
              </a:spcBef>
              <a:buSzPct val="85000"/>
              <a:buFont typeface="+mj-lt"/>
              <a:buAutoNum type="arabicPeriod"/>
            </a:pPr>
            <a:r>
              <a:rPr lang="en-US" dirty="0"/>
              <a:t>Enterprise Reservation Site </a:t>
            </a:r>
            <a:r>
              <a:rPr lang="en-US" u="sng" dirty="0">
                <a:hlinkClick r:id="rId2"/>
              </a:rPr>
              <a:t>https://partner.rentalcar.com/stateofnorthcarolina/#/business/universities/</a:t>
            </a:r>
            <a:endParaRPr lang="en-US" sz="2000" dirty="0"/>
          </a:p>
          <a:p>
            <a:pPr>
              <a:lnSpc>
                <a:spcPct val="120000"/>
              </a:lnSpc>
              <a:spcBef>
                <a:spcPts val="0"/>
              </a:spcBef>
              <a:buFont typeface="+mj-lt"/>
              <a:buAutoNum type="arabicPeriod"/>
            </a:pPr>
            <a:endParaRPr lang="en-US" dirty="0"/>
          </a:p>
          <a:p>
            <a:pPr>
              <a:lnSpc>
                <a:spcPct val="120000"/>
              </a:lnSpc>
              <a:spcBef>
                <a:spcPts val="0"/>
              </a:spcBef>
              <a:buSzPct val="85000"/>
              <a:buFont typeface="+mj-lt"/>
              <a:buAutoNum type="arabicPeriod"/>
            </a:pPr>
            <a:r>
              <a:rPr lang="en-US" dirty="0"/>
              <a:t>Select the ECU account that meets your transportation need</a:t>
            </a:r>
          </a:p>
          <a:p>
            <a:pPr>
              <a:lnSpc>
                <a:spcPct val="120000"/>
              </a:lnSpc>
              <a:spcBef>
                <a:spcPts val="0"/>
              </a:spcBef>
            </a:pPr>
            <a:endParaRPr lang="en-US" dirty="0"/>
          </a:p>
          <a:p>
            <a:pPr lvl="1">
              <a:lnSpc>
                <a:spcPct val="120000"/>
              </a:lnSpc>
              <a:spcBef>
                <a:spcPts val="0"/>
              </a:spcBef>
              <a:buFont typeface="Wingdings" panose="05000000000000000000" pitchFamily="2" charset="2"/>
              <a:buChar char="Ø"/>
            </a:pPr>
            <a:r>
              <a:rPr lang="en-US" sz="1400" dirty="0">
                <a:solidFill>
                  <a:schemeClr val="accent1"/>
                </a:solidFill>
              </a:rPr>
              <a:t>ECU Motor Pool Direct Billing</a:t>
            </a:r>
          </a:p>
          <a:p>
            <a:pPr lvl="1">
              <a:lnSpc>
                <a:spcPct val="120000"/>
              </a:lnSpc>
              <a:spcBef>
                <a:spcPts val="0"/>
              </a:spcBef>
              <a:buFont typeface="Wingdings" panose="05000000000000000000" pitchFamily="2" charset="2"/>
              <a:buChar char="Ø"/>
            </a:pPr>
            <a:r>
              <a:rPr lang="en-US" sz="1400" dirty="0"/>
              <a:t>Driver Paying with </a:t>
            </a:r>
            <a:r>
              <a:rPr lang="en-US" sz="1400" u="sng" dirty="0"/>
              <a:t>ProCard?</a:t>
            </a:r>
            <a:r>
              <a:rPr lang="en-US" sz="1400" dirty="0"/>
              <a:t> – </a:t>
            </a:r>
            <a:r>
              <a:rPr lang="en-US" sz="1400" dirty="0">
                <a:solidFill>
                  <a:schemeClr val="accent1"/>
                </a:solidFill>
              </a:rPr>
              <a:t>ECU Motor Pool </a:t>
            </a:r>
            <a:r>
              <a:rPr lang="en-US" sz="1400" dirty="0" err="1">
                <a:solidFill>
                  <a:schemeClr val="accent1"/>
                </a:solidFill>
              </a:rPr>
              <a:t>ProCard</a:t>
            </a:r>
            <a:r>
              <a:rPr lang="en-US" sz="1400" dirty="0">
                <a:solidFill>
                  <a:schemeClr val="accent1"/>
                </a:solidFill>
              </a:rPr>
              <a:t>.</a:t>
            </a:r>
          </a:p>
          <a:p>
            <a:pPr lvl="1">
              <a:lnSpc>
                <a:spcPct val="120000"/>
              </a:lnSpc>
              <a:spcBef>
                <a:spcPts val="0"/>
              </a:spcBef>
              <a:buFont typeface="Wingdings" panose="05000000000000000000" pitchFamily="2" charset="2"/>
              <a:buChar char="Ø"/>
            </a:pPr>
            <a:r>
              <a:rPr lang="en-US" sz="1400" dirty="0"/>
              <a:t>Are you booking for your </a:t>
            </a:r>
            <a:r>
              <a:rPr lang="en-US" sz="1400" u="sng" dirty="0"/>
              <a:t>Athletic team</a:t>
            </a:r>
            <a:r>
              <a:rPr lang="en-US" sz="1400" dirty="0"/>
              <a:t>? –</a:t>
            </a:r>
            <a:r>
              <a:rPr lang="en-US" sz="1400" dirty="0">
                <a:solidFill>
                  <a:srgbClr val="92D050"/>
                </a:solidFill>
              </a:rPr>
              <a:t> </a:t>
            </a:r>
            <a:r>
              <a:rPr lang="en-US" sz="1400" dirty="0">
                <a:solidFill>
                  <a:schemeClr val="accent1"/>
                </a:solidFill>
              </a:rPr>
              <a:t>ECU Athletics.</a:t>
            </a:r>
          </a:p>
          <a:p>
            <a:pPr lvl="1">
              <a:lnSpc>
                <a:spcPct val="120000"/>
              </a:lnSpc>
              <a:spcBef>
                <a:spcPts val="0"/>
              </a:spcBef>
              <a:buFont typeface="Wingdings" panose="05000000000000000000" pitchFamily="2" charset="2"/>
              <a:buChar char="Ø"/>
            </a:pPr>
            <a:endParaRPr lang="en-US" sz="1400" dirty="0">
              <a:solidFill>
                <a:schemeClr val="accent1"/>
              </a:solidFill>
            </a:endParaRPr>
          </a:p>
          <a:p>
            <a:pPr marL="457200" lvl="1" indent="0">
              <a:lnSpc>
                <a:spcPct val="120000"/>
              </a:lnSpc>
              <a:spcBef>
                <a:spcPts val="0"/>
              </a:spcBef>
              <a:buNone/>
            </a:pPr>
            <a:r>
              <a:rPr lang="en-US" sz="1400" dirty="0"/>
              <a:t>Do you need a </a:t>
            </a:r>
            <a:r>
              <a:rPr lang="en-US" sz="1400" b="1" dirty="0"/>
              <a:t>15 Passenger van</a:t>
            </a:r>
            <a:r>
              <a:rPr lang="en-US" sz="1400" dirty="0"/>
              <a:t>? – These reservations should be made over the phone, calling the pick-up location directly. Please follow the complete instructions, including the required </a:t>
            </a:r>
            <a:r>
              <a:rPr lang="en-US" sz="1400" dirty="0">
                <a:hlinkClick r:id="rId3"/>
              </a:rPr>
              <a:t>Certificate of Insurance Form, on the Office of Environmental Health &amp; Safety web site</a:t>
            </a:r>
            <a:r>
              <a:rPr lang="en-US" sz="1400" dirty="0"/>
              <a:t> BEFORE leaving for your destination.</a:t>
            </a:r>
            <a:endParaRPr lang="en-US" sz="2400" b="1" dirty="0"/>
          </a:p>
          <a:p>
            <a:pPr marL="0" indent="0">
              <a:lnSpc>
                <a:spcPct val="120000"/>
              </a:lnSpc>
              <a:spcBef>
                <a:spcPts val="0"/>
              </a:spcBef>
              <a:buNone/>
            </a:pPr>
            <a:endParaRPr lang="en-US" sz="1900" b="1" dirty="0">
              <a:solidFill>
                <a:schemeClr val="accent1"/>
              </a:solidFill>
            </a:endParaRPr>
          </a:p>
          <a:p>
            <a:endParaRPr lang="en-US" dirty="0"/>
          </a:p>
        </p:txBody>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E0B277D3-EEE0-427F-BC46-5D709D309FD2}"/>
              </a:ext>
            </a:extLst>
          </p:cNvPr>
          <p:cNvSpPr txBox="1"/>
          <p:nvPr/>
        </p:nvSpPr>
        <p:spPr>
          <a:xfrm>
            <a:off x="842597" y="5755624"/>
            <a:ext cx="10627159" cy="978729"/>
          </a:xfrm>
          <a:prstGeom prst="rect">
            <a:avLst/>
          </a:prstGeom>
          <a:noFill/>
        </p:spPr>
        <p:txBody>
          <a:bodyPr wrap="square" rtlCol="0">
            <a:spAutoFit/>
          </a:bodyPr>
          <a:lstStyle/>
          <a:p>
            <a:pPr>
              <a:lnSpc>
                <a:spcPct val="120000"/>
              </a:lnSpc>
            </a:pPr>
            <a:r>
              <a:rPr lang="en-US" sz="900" b="1" dirty="0">
                <a:solidFill>
                  <a:schemeClr val="accent1"/>
                </a:solidFill>
              </a:rPr>
              <a:t>Terms &amp; Conditions</a:t>
            </a:r>
          </a:p>
          <a:p>
            <a:pPr>
              <a:lnSpc>
                <a:spcPct val="120000"/>
              </a:lnSpc>
            </a:pPr>
            <a:r>
              <a:rPr lang="en-US" sz="800" dirty="0"/>
              <a:t>The following amenities and services are included in the base rates provided for business use:</a:t>
            </a:r>
          </a:p>
          <a:p>
            <a:pPr>
              <a:lnSpc>
                <a:spcPct val="120000"/>
              </a:lnSpc>
              <a:spcBef>
                <a:spcPts val="0"/>
              </a:spcBef>
              <a:buClr>
                <a:schemeClr val="accent1"/>
              </a:buClr>
              <a:buSzPct val="60000"/>
            </a:pPr>
            <a:r>
              <a:rPr lang="en-US" sz="800" dirty="0"/>
              <a:t>Qualified licensed drivers 18 years and older are eligible and protected while on state business. $1,000,000 Combined Single Limit Third Party Liability Protection in the US for all classes. Zero deductible Damage Waiver in the US for all car classes. Unlimited miles in the US for all car classes.</a:t>
            </a:r>
          </a:p>
          <a:p>
            <a:pPr algn="r"/>
            <a:endParaRPr lang="en-US" dirty="0"/>
          </a:p>
        </p:txBody>
      </p:sp>
    </p:spTree>
    <p:extLst>
      <p:ext uri="{BB962C8B-B14F-4D97-AF65-F5344CB8AC3E}">
        <p14:creationId xmlns:p14="http://schemas.microsoft.com/office/powerpoint/2010/main" val="407499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 Placeholder 3">
            <a:extLst>
              <a:ext uri="{FF2B5EF4-FFF2-40B4-BE49-F238E27FC236}">
                <a16:creationId xmlns:a16="http://schemas.microsoft.com/office/drawing/2014/main" id="{44069F87-B400-46C1-9B2E-82AF4EF8BC9B}"/>
              </a:ext>
            </a:extLst>
          </p:cNvPr>
          <p:cNvSpPr>
            <a:spLocks noGrp="1"/>
          </p:cNvSpPr>
          <p:nvPr>
            <p:ph type="body" sz="half" idx="2"/>
          </p:nvPr>
        </p:nvSpPr>
        <p:spPr>
          <a:xfrm>
            <a:off x="423609" y="1250460"/>
            <a:ext cx="4545035" cy="4932225"/>
          </a:xfrm>
        </p:spPr>
        <p:txBody>
          <a:bodyPr vert="horz" lIns="91440" tIns="45720" rIns="91440" bIns="45720" rtlCol="0">
            <a:normAutofit/>
          </a:bodyPr>
          <a:lstStyle/>
          <a:p>
            <a:pPr marL="342900" indent="-342900">
              <a:buClr>
                <a:schemeClr val="bg1"/>
              </a:buClr>
              <a:buSzPct val="85000"/>
              <a:buFont typeface="+mj-lt"/>
              <a:buAutoNum type="arabicPeriod" startAt="3"/>
            </a:pPr>
            <a:r>
              <a:rPr lang="en-US" sz="1800" dirty="0">
                <a:solidFill>
                  <a:schemeClr val="bg1"/>
                </a:solidFill>
              </a:rPr>
              <a:t>Pickup Location</a:t>
            </a:r>
          </a:p>
          <a:p>
            <a:pPr marL="742950" lvl="1" indent="-285750">
              <a:buClr>
                <a:schemeClr val="bg1"/>
              </a:buClr>
              <a:buFont typeface="Wingdings" panose="05000000000000000000" pitchFamily="2" charset="2"/>
              <a:buChar char="Ø"/>
            </a:pPr>
            <a:r>
              <a:rPr lang="en-US" sz="1400" dirty="0">
                <a:solidFill>
                  <a:schemeClr val="bg1"/>
                </a:solidFill>
              </a:rPr>
              <a:t>Pickup/return location, pickup date &amp; time/return date &amp; time, and driver’s age must be completed.</a:t>
            </a:r>
          </a:p>
          <a:p>
            <a:pPr marL="1200150" lvl="2" indent="-285750">
              <a:buClr>
                <a:schemeClr val="bg1"/>
              </a:buClr>
              <a:buFont typeface="Wingdings" panose="05000000000000000000" pitchFamily="2" charset="2"/>
              <a:buChar char="Ø"/>
            </a:pPr>
            <a:r>
              <a:rPr lang="en-US" sz="1200" u="sng" dirty="0">
                <a:solidFill>
                  <a:schemeClr val="bg1"/>
                </a:solidFill>
              </a:rPr>
              <a:t>Please Remember </a:t>
            </a:r>
            <a:r>
              <a:rPr lang="en-US" sz="1200" dirty="0">
                <a:solidFill>
                  <a:schemeClr val="bg1"/>
                </a:solidFill>
              </a:rPr>
              <a:t>– you must have your ecu </a:t>
            </a:r>
            <a:r>
              <a:rPr lang="en-US" sz="1200" dirty="0" err="1">
                <a:solidFill>
                  <a:schemeClr val="bg1"/>
                </a:solidFill>
              </a:rPr>
              <a:t>procard</a:t>
            </a:r>
            <a:r>
              <a:rPr lang="en-US" sz="1200" dirty="0">
                <a:solidFill>
                  <a:schemeClr val="bg1"/>
                </a:solidFill>
              </a:rPr>
              <a:t> or major credit card with you when you pick up the vehicle.</a:t>
            </a:r>
          </a:p>
          <a:p>
            <a:pPr marL="1200150" lvl="2" indent="-285750">
              <a:buClr>
                <a:schemeClr val="bg1"/>
              </a:buClr>
              <a:buFont typeface="Wingdings" panose="05000000000000000000" pitchFamily="2" charset="2"/>
              <a:buChar char="Ø"/>
            </a:pPr>
            <a:r>
              <a:rPr lang="en-US" sz="1200" dirty="0">
                <a:solidFill>
                  <a:schemeClr val="bg1"/>
                </a:solidFill>
              </a:rPr>
              <a:t>If the driver would like to use the complimentary service that Enterprise provides with picking up the driver from the  office/home, the driver must contact the Enterprise location selected after completing the online reservation.</a:t>
            </a:r>
          </a:p>
          <a:p>
            <a:pPr marL="742950" lvl="1" indent="-285750">
              <a:buClr>
                <a:schemeClr val="bg1"/>
              </a:buClr>
              <a:buFont typeface="Wingdings" panose="05000000000000000000" pitchFamily="2" charset="2"/>
              <a:buChar char="Ø"/>
            </a:pPr>
            <a:endParaRPr lang="en-US" sz="1400" dirty="0">
              <a:solidFill>
                <a:schemeClr val="bg1"/>
              </a:solidFill>
            </a:endParaRPr>
          </a:p>
          <a:p>
            <a:pPr marL="342900" indent="-342900">
              <a:buClr>
                <a:schemeClr val="bg1"/>
              </a:buClr>
              <a:buSzPct val="85000"/>
              <a:buFont typeface="+mj-lt"/>
              <a:buAutoNum type="arabicPeriod" startAt="4"/>
            </a:pPr>
            <a:r>
              <a:rPr lang="en-US" sz="1800" dirty="0">
                <a:solidFill>
                  <a:schemeClr val="bg1"/>
                </a:solidFill>
              </a:rPr>
              <a:t>Select a Vehicle</a:t>
            </a:r>
          </a:p>
          <a:p>
            <a:pPr marL="742950" lvl="1" indent="-285750">
              <a:buClr>
                <a:schemeClr val="bg1"/>
              </a:buClr>
              <a:buFont typeface="Wingdings" panose="05000000000000000000" pitchFamily="2" charset="2"/>
              <a:buChar char="Ø"/>
            </a:pPr>
            <a:r>
              <a:rPr lang="en-US" sz="1400" dirty="0">
                <a:solidFill>
                  <a:schemeClr val="bg1"/>
                </a:solidFill>
              </a:rPr>
              <a:t>Select a vehicle from the listed options.</a:t>
            </a:r>
          </a:p>
          <a:p>
            <a:pPr>
              <a:buFont typeface="Wingdings 3" charset="2"/>
              <a:buChar char=""/>
            </a:pPr>
            <a:endParaRPr lang="en-US" dirty="0">
              <a:solidFill>
                <a:schemeClr val="bg1"/>
              </a:solidFill>
            </a:endParaRPr>
          </a:p>
        </p:txBody>
      </p:sp>
      <p:pic>
        <p:nvPicPr>
          <p:cNvPr id="5" name="Picture 4">
            <a:extLst>
              <a:ext uri="{FF2B5EF4-FFF2-40B4-BE49-F238E27FC236}">
                <a16:creationId xmlns:a16="http://schemas.microsoft.com/office/drawing/2014/main" id="{D94E4B43-2034-4C4A-9ABB-F5B239B3B307}"/>
              </a:ext>
            </a:extLst>
          </p:cNvPr>
          <p:cNvPicPr>
            <a:picLocks noChangeAspect="1"/>
          </p:cNvPicPr>
          <p:nvPr/>
        </p:nvPicPr>
        <p:blipFill>
          <a:blip r:embed="rId2"/>
          <a:stretch>
            <a:fillRect/>
          </a:stretch>
        </p:blipFill>
        <p:spPr>
          <a:xfrm>
            <a:off x="6296736" y="605986"/>
            <a:ext cx="5274818" cy="2286349"/>
          </a:xfrm>
          <a:prstGeom prst="rect">
            <a:avLst/>
          </a:prstGeom>
        </p:spPr>
      </p:pic>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 name="Picture 1">
            <a:extLst>
              <a:ext uri="{FF2B5EF4-FFF2-40B4-BE49-F238E27FC236}">
                <a16:creationId xmlns:a16="http://schemas.microsoft.com/office/drawing/2014/main" id="{3A8D9866-1831-4EA9-A60E-1668E1D3C7A4}"/>
              </a:ext>
            </a:extLst>
          </p:cNvPr>
          <p:cNvPicPr>
            <a:picLocks noChangeAspect="1"/>
          </p:cNvPicPr>
          <p:nvPr/>
        </p:nvPicPr>
        <p:blipFill>
          <a:blip r:embed="rId3"/>
          <a:stretch>
            <a:fillRect/>
          </a:stretch>
        </p:blipFill>
        <p:spPr>
          <a:xfrm>
            <a:off x="6299682" y="3164407"/>
            <a:ext cx="4144254" cy="3087607"/>
          </a:xfrm>
          <a:prstGeom prst="rect">
            <a:avLst/>
          </a:prstGeom>
        </p:spPr>
      </p:pic>
    </p:spTree>
    <p:extLst>
      <p:ext uri="{BB962C8B-B14F-4D97-AF65-F5344CB8AC3E}">
        <p14:creationId xmlns:p14="http://schemas.microsoft.com/office/powerpoint/2010/main" val="19916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Isosceles Triangle 2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itle 4">
            <a:extLst>
              <a:ext uri="{FF2B5EF4-FFF2-40B4-BE49-F238E27FC236}">
                <a16:creationId xmlns:a16="http://schemas.microsoft.com/office/drawing/2014/main" id="{464073C0-8555-40E0-9E1A-F4FC9F2409A8}"/>
              </a:ext>
            </a:extLst>
          </p:cNvPr>
          <p:cNvSpPr>
            <a:spLocks noGrp="1"/>
          </p:cNvSpPr>
          <p:nvPr>
            <p:ph type="title"/>
          </p:nvPr>
        </p:nvSpPr>
        <p:spPr>
          <a:xfrm>
            <a:off x="395707" y="774096"/>
            <a:ext cx="4203045" cy="1375608"/>
          </a:xfrm>
        </p:spPr>
        <p:txBody>
          <a:bodyPr anchor="ctr">
            <a:normAutofit/>
          </a:bodyPr>
          <a:lstStyle/>
          <a:p>
            <a:pPr marL="457200" indent="-457200">
              <a:buSzPct val="85000"/>
              <a:buFont typeface="+mj-lt"/>
              <a:buAutoNum type="arabicPeriod" startAt="5"/>
            </a:pPr>
            <a:r>
              <a:rPr lang="en-US" sz="1800" dirty="0">
                <a:solidFill>
                  <a:schemeClr val="bg1"/>
                </a:solidFill>
              </a:rPr>
              <a:t>Adding Extras</a:t>
            </a:r>
          </a:p>
        </p:txBody>
      </p:sp>
      <p:pic>
        <p:nvPicPr>
          <p:cNvPr id="3" name="Picture 2">
            <a:extLst>
              <a:ext uri="{FF2B5EF4-FFF2-40B4-BE49-F238E27FC236}">
                <a16:creationId xmlns:a16="http://schemas.microsoft.com/office/drawing/2014/main" id="{F6CCE168-F439-4AB3-851B-DBE08C8399D1}"/>
              </a:ext>
            </a:extLst>
          </p:cNvPr>
          <p:cNvPicPr>
            <a:picLocks noChangeAspect="1"/>
          </p:cNvPicPr>
          <p:nvPr/>
        </p:nvPicPr>
        <p:blipFill>
          <a:blip r:embed="rId2"/>
          <a:stretch>
            <a:fillRect/>
          </a:stretch>
        </p:blipFill>
        <p:spPr>
          <a:xfrm>
            <a:off x="6062319" y="941969"/>
            <a:ext cx="5555412" cy="3277693"/>
          </a:xfrm>
          <a:prstGeom prst="rect">
            <a:avLst/>
          </a:prstGeom>
        </p:spPr>
      </p:pic>
      <p:sp>
        <p:nvSpPr>
          <p:cNvPr id="30" name="Isosceles Triangle 2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8" name="Content Placeholder 7">
            <a:extLst>
              <a:ext uri="{FF2B5EF4-FFF2-40B4-BE49-F238E27FC236}">
                <a16:creationId xmlns:a16="http://schemas.microsoft.com/office/drawing/2014/main" id="{D277D1EB-E40C-4A56-BA76-827055C81054}"/>
              </a:ext>
            </a:extLst>
          </p:cNvPr>
          <p:cNvSpPr>
            <a:spLocks noGrp="1"/>
          </p:cNvSpPr>
          <p:nvPr>
            <p:ph idx="1"/>
          </p:nvPr>
        </p:nvSpPr>
        <p:spPr>
          <a:xfrm>
            <a:off x="405501" y="1685456"/>
            <a:ext cx="4392590" cy="3880773"/>
          </a:xfrm>
        </p:spPr>
        <p:txBody>
          <a:bodyPr>
            <a:normAutofit/>
          </a:bodyPr>
          <a:lstStyle/>
          <a:p>
            <a:pPr lvl="1">
              <a:buClr>
                <a:schemeClr val="bg1"/>
              </a:buClr>
              <a:buFont typeface="Wingdings" panose="05000000000000000000" pitchFamily="2" charset="2"/>
              <a:buChar char="Ø"/>
            </a:pPr>
            <a:r>
              <a:rPr lang="en-US" sz="1400" u="sng" dirty="0">
                <a:solidFill>
                  <a:schemeClr val="bg1"/>
                </a:solidFill>
              </a:rPr>
              <a:t>Collision damage waiver full </a:t>
            </a:r>
            <a:r>
              <a:rPr lang="en-US" sz="1400" dirty="0">
                <a:solidFill>
                  <a:schemeClr val="bg1"/>
                </a:solidFill>
              </a:rPr>
              <a:t>– this is included with every rental, so this box will always be checked. </a:t>
            </a:r>
          </a:p>
          <a:p>
            <a:pPr lvl="1">
              <a:buClr>
                <a:schemeClr val="bg1"/>
              </a:buClr>
              <a:buFont typeface="Wingdings" panose="05000000000000000000" pitchFamily="2" charset="2"/>
              <a:buChar char="Ø"/>
            </a:pPr>
            <a:r>
              <a:rPr lang="en-US" sz="1400" dirty="0">
                <a:solidFill>
                  <a:schemeClr val="bg1"/>
                </a:solidFill>
              </a:rPr>
              <a:t>Optional Extras – If you do decide to select an “Extra”, you will be responsible for paying for that extra with a personal major credit card when picking up the vehicle.</a:t>
            </a:r>
          </a:p>
          <a:p>
            <a:pPr marL="457200" lvl="1" indent="0">
              <a:buNone/>
            </a:pPr>
            <a:r>
              <a:rPr lang="en-US" sz="1400" dirty="0">
                <a:solidFill>
                  <a:schemeClr val="bg1"/>
                </a:solidFill>
              </a:rPr>
              <a:t>Please Note – ECU will not pay for any extras selected for your travel. </a:t>
            </a:r>
          </a:p>
          <a:p>
            <a:endParaRPr lang="en-US" dirty="0"/>
          </a:p>
        </p:txBody>
      </p:sp>
      <p:sp>
        <p:nvSpPr>
          <p:cNvPr id="9" name="Rectangle 8">
            <a:extLst>
              <a:ext uri="{FF2B5EF4-FFF2-40B4-BE49-F238E27FC236}">
                <a16:creationId xmlns:a16="http://schemas.microsoft.com/office/drawing/2014/main" id="{6F4E9225-0A9B-4C16-AFCB-6C8544A442C8}"/>
              </a:ext>
            </a:extLst>
          </p:cNvPr>
          <p:cNvSpPr/>
          <p:nvPr/>
        </p:nvSpPr>
        <p:spPr>
          <a:xfrm>
            <a:off x="6096000" y="2424187"/>
            <a:ext cx="3875497" cy="1795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06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8" name="Isosceles Triangle 27">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2" name="Picture 1">
            <a:extLst>
              <a:ext uri="{FF2B5EF4-FFF2-40B4-BE49-F238E27FC236}">
                <a16:creationId xmlns:a16="http://schemas.microsoft.com/office/drawing/2014/main" id="{FD72732A-644A-4415-8AE4-8EE84A549605}"/>
              </a:ext>
            </a:extLst>
          </p:cNvPr>
          <p:cNvPicPr>
            <a:picLocks noChangeAspect="1"/>
          </p:cNvPicPr>
          <p:nvPr/>
        </p:nvPicPr>
        <p:blipFill>
          <a:blip r:embed="rId2"/>
          <a:stretch>
            <a:fillRect/>
          </a:stretch>
        </p:blipFill>
        <p:spPr>
          <a:xfrm>
            <a:off x="5806821" y="1011953"/>
            <a:ext cx="6021735" cy="3748529"/>
          </a:xfrm>
          <a:prstGeom prst="rect">
            <a:avLst/>
          </a:prstGeom>
        </p:spPr>
      </p:pic>
      <p:sp>
        <p:nvSpPr>
          <p:cNvPr id="30" name="Isosceles Triangle 29">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Content Placeholder 5">
            <a:extLst>
              <a:ext uri="{FF2B5EF4-FFF2-40B4-BE49-F238E27FC236}">
                <a16:creationId xmlns:a16="http://schemas.microsoft.com/office/drawing/2014/main" id="{858EEE23-C4E7-4B20-A66D-C7574D434C7E}"/>
              </a:ext>
            </a:extLst>
          </p:cNvPr>
          <p:cNvSpPr txBox="1">
            <a:spLocks/>
          </p:cNvSpPr>
          <p:nvPr/>
        </p:nvSpPr>
        <p:spPr>
          <a:xfrm>
            <a:off x="1333501" y="4381998"/>
            <a:ext cx="9659176" cy="20294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14" name="Title 4">
            <a:extLst>
              <a:ext uri="{FF2B5EF4-FFF2-40B4-BE49-F238E27FC236}">
                <a16:creationId xmlns:a16="http://schemas.microsoft.com/office/drawing/2014/main" id="{F960825D-77F8-4416-9DE0-E7D931CDEBEA}"/>
              </a:ext>
            </a:extLst>
          </p:cNvPr>
          <p:cNvSpPr>
            <a:spLocks noGrp="1"/>
          </p:cNvSpPr>
          <p:nvPr>
            <p:ph type="title"/>
          </p:nvPr>
        </p:nvSpPr>
        <p:spPr>
          <a:xfrm>
            <a:off x="407283" y="1167855"/>
            <a:ext cx="4203045" cy="596675"/>
          </a:xfrm>
        </p:spPr>
        <p:txBody>
          <a:bodyPr anchor="ctr">
            <a:normAutofit/>
          </a:bodyPr>
          <a:lstStyle/>
          <a:p>
            <a:pPr marL="457200" indent="-457200">
              <a:buSzPct val="85000"/>
              <a:buFont typeface="+mj-lt"/>
              <a:buAutoNum type="arabicPeriod" startAt="6"/>
            </a:pPr>
            <a:r>
              <a:rPr lang="en-US" sz="1800" dirty="0">
                <a:solidFill>
                  <a:schemeClr val="bg1"/>
                </a:solidFill>
              </a:rPr>
              <a:t>Driver’s Information</a:t>
            </a:r>
          </a:p>
        </p:txBody>
      </p:sp>
      <p:sp>
        <p:nvSpPr>
          <p:cNvPr id="16" name="Content Placeholder 7">
            <a:extLst>
              <a:ext uri="{FF2B5EF4-FFF2-40B4-BE49-F238E27FC236}">
                <a16:creationId xmlns:a16="http://schemas.microsoft.com/office/drawing/2014/main" id="{3768CCEA-7DEB-4E58-8067-AC3C77D8E94A}"/>
              </a:ext>
            </a:extLst>
          </p:cNvPr>
          <p:cNvSpPr txBox="1">
            <a:spLocks/>
          </p:cNvSpPr>
          <p:nvPr/>
        </p:nvSpPr>
        <p:spPr>
          <a:xfrm>
            <a:off x="407283" y="3481226"/>
            <a:ext cx="4392590" cy="28601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Clr>
                <a:schemeClr val="bg1"/>
              </a:buClr>
              <a:buFont typeface="Wingdings" panose="05000000000000000000" pitchFamily="2" charset="2"/>
              <a:buChar char="Ø"/>
            </a:pPr>
            <a:r>
              <a:rPr lang="en-US" sz="1400" dirty="0">
                <a:solidFill>
                  <a:schemeClr val="bg1"/>
                </a:solidFill>
              </a:rPr>
              <a:t>The Department’s FOAP number, Department Name and In State/Out of State information is required.</a:t>
            </a:r>
            <a:endParaRPr lang="en-US" dirty="0"/>
          </a:p>
        </p:txBody>
      </p:sp>
      <p:sp>
        <p:nvSpPr>
          <p:cNvPr id="20" name="Title 4">
            <a:extLst>
              <a:ext uri="{FF2B5EF4-FFF2-40B4-BE49-F238E27FC236}">
                <a16:creationId xmlns:a16="http://schemas.microsoft.com/office/drawing/2014/main" id="{012B41AF-84E1-4315-A943-06320E98F252}"/>
              </a:ext>
            </a:extLst>
          </p:cNvPr>
          <p:cNvSpPr txBox="1">
            <a:spLocks/>
          </p:cNvSpPr>
          <p:nvPr/>
        </p:nvSpPr>
        <p:spPr>
          <a:xfrm>
            <a:off x="407283" y="2932385"/>
            <a:ext cx="4203045" cy="5966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SzPct val="85000"/>
              <a:buFont typeface="+mj-lt"/>
              <a:buAutoNum type="arabicPeriod" startAt="7"/>
            </a:pPr>
            <a:r>
              <a:rPr lang="en-US" sz="1800" dirty="0">
                <a:solidFill>
                  <a:schemeClr val="bg1"/>
                </a:solidFill>
              </a:rPr>
              <a:t>Dept. Fund and Org</a:t>
            </a:r>
          </a:p>
        </p:txBody>
      </p:sp>
      <p:sp>
        <p:nvSpPr>
          <p:cNvPr id="7" name="Rectangle 6">
            <a:extLst>
              <a:ext uri="{FF2B5EF4-FFF2-40B4-BE49-F238E27FC236}">
                <a16:creationId xmlns:a16="http://schemas.microsoft.com/office/drawing/2014/main" id="{AC948782-AFD2-4096-94D7-36EF12531123}"/>
              </a:ext>
            </a:extLst>
          </p:cNvPr>
          <p:cNvSpPr/>
          <p:nvPr/>
        </p:nvSpPr>
        <p:spPr>
          <a:xfrm>
            <a:off x="5836809" y="1400961"/>
            <a:ext cx="3971560" cy="20764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7">
            <a:extLst>
              <a:ext uri="{FF2B5EF4-FFF2-40B4-BE49-F238E27FC236}">
                <a16:creationId xmlns:a16="http://schemas.microsoft.com/office/drawing/2014/main" id="{640AA4D2-F444-4444-B6AA-C8603E721B64}"/>
              </a:ext>
            </a:extLst>
          </p:cNvPr>
          <p:cNvSpPr txBox="1">
            <a:spLocks/>
          </p:cNvSpPr>
          <p:nvPr/>
        </p:nvSpPr>
        <p:spPr>
          <a:xfrm>
            <a:off x="407283" y="1679997"/>
            <a:ext cx="4392590" cy="88825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Clr>
                <a:schemeClr val="bg1"/>
              </a:buClr>
              <a:buFont typeface="Wingdings" panose="05000000000000000000" pitchFamily="2" charset="2"/>
              <a:buChar char="Ø"/>
            </a:pPr>
            <a:r>
              <a:rPr lang="en-US" sz="1500" dirty="0">
                <a:solidFill>
                  <a:schemeClr val="bg1"/>
                </a:solidFill>
              </a:rPr>
              <a:t>Complete the required driver information.</a:t>
            </a:r>
          </a:p>
          <a:p>
            <a:pPr lvl="2">
              <a:buClr>
                <a:schemeClr val="bg1"/>
              </a:buClr>
              <a:buFont typeface="Wingdings" panose="05000000000000000000" pitchFamily="2" charset="2"/>
              <a:buChar char="Ø"/>
            </a:pPr>
            <a:r>
              <a:rPr lang="en-US" sz="1300" dirty="0">
                <a:solidFill>
                  <a:schemeClr val="bg1"/>
                </a:solidFill>
              </a:rPr>
              <a:t>The name on the ECU </a:t>
            </a:r>
            <a:r>
              <a:rPr lang="en-US" sz="1300" dirty="0" err="1">
                <a:solidFill>
                  <a:schemeClr val="bg1"/>
                </a:solidFill>
              </a:rPr>
              <a:t>ProCard</a:t>
            </a:r>
            <a:r>
              <a:rPr lang="en-US" sz="1300" dirty="0">
                <a:solidFill>
                  <a:schemeClr val="bg1"/>
                </a:solidFill>
              </a:rPr>
              <a:t>/Major Credit Card must match the driver’s name on the reservation.</a:t>
            </a:r>
          </a:p>
          <a:p>
            <a:pPr lvl="2">
              <a:buClr>
                <a:schemeClr val="bg1"/>
              </a:buClr>
              <a:buFont typeface="Wingdings" panose="05000000000000000000" pitchFamily="2" charset="2"/>
              <a:buChar char="Ø"/>
            </a:pPr>
            <a:endParaRPr lang="en-US" dirty="0"/>
          </a:p>
        </p:txBody>
      </p:sp>
    </p:spTree>
    <p:extLst>
      <p:ext uri="{BB962C8B-B14F-4D97-AF65-F5344CB8AC3E}">
        <p14:creationId xmlns:p14="http://schemas.microsoft.com/office/powerpoint/2010/main" val="162742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 name="Text Placeholder 3">
            <a:extLst>
              <a:ext uri="{FF2B5EF4-FFF2-40B4-BE49-F238E27FC236}">
                <a16:creationId xmlns:a16="http://schemas.microsoft.com/office/drawing/2014/main" id="{44069F87-B400-46C1-9B2E-82AF4EF8BC9B}"/>
              </a:ext>
            </a:extLst>
          </p:cNvPr>
          <p:cNvSpPr>
            <a:spLocks noGrp="1"/>
          </p:cNvSpPr>
          <p:nvPr>
            <p:ph type="body" sz="half" idx="2"/>
          </p:nvPr>
        </p:nvSpPr>
        <p:spPr>
          <a:xfrm>
            <a:off x="419726" y="1275551"/>
            <a:ext cx="4660125" cy="3641628"/>
          </a:xfrm>
        </p:spPr>
        <p:txBody>
          <a:bodyPr vert="horz" lIns="91440" tIns="45720" rIns="91440" bIns="45720" rtlCol="0">
            <a:normAutofit/>
          </a:bodyPr>
          <a:lstStyle/>
          <a:p>
            <a:pPr marL="342900" indent="-342900">
              <a:buClr>
                <a:schemeClr val="bg1"/>
              </a:buClr>
              <a:buSzPct val="85000"/>
              <a:buFont typeface="+mj-lt"/>
              <a:buAutoNum type="arabicPeriod" startAt="8"/>
            </a:pPr>
            <a:r>
              <a:rPr lang="en-US" sz="1800" dirty="0">
                <a:solidFill>
                  <a:schemeClr val="bg1"/>
                </a:solidFill>
              </a:rPr>
              <a:t>Enterprise Plus/Emerald Club Member</a:t>
            </a:r>
          </a:p>
          <a:p>
            <a:pPr marL="742950" lvl="1" indent="-285750">
              <a:buClr>
                <a:schemeClr val="bg1"/>
              </a:buClr>
              <a:buFont typeface="Wingdings" panose="05000000000000000000" pitchFamily="2" charset="2"/>
              <a:buChar char="Ø"/>
            </a:pPr>
            <a:r>
              <a:rPr lang="en-US" sz="1400" dirty="0">
                <a:solidFill>
                  <a:schemeClr val="bg1"/>
                </a:solidFill>
              </a:rPr>
              <a:t>If you are an Enterprise Plus/Emerald Club member, you will have the opportunity to enter your number.</a:t>
            </a:r>
          </a:p>
          <a:p>
            <a:pPr>
              <a:buFont typeface="Wingdings 3" charset="2"/>
              <a:buChar char=""/>
            </a:pPr>
            <a:endParaRPr lang="en-US" dirty="0">
              <a:solidFill>
                <a:schemeClr val="bg1"/>
              </a:solidFill>
            </a:endParaRPr>
          </a:p>
        </p:txBody>
      </p:sp>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30" name="Picture 29">
            <a:extLst>
              <a:ext uri="{FF2B5EF4-FFF2-40B4-BE49-F238E27FC236}">
                <a16:creationId xmlns:a16="http://schemas.microsoft.com/office/drawing/2014/main" id="{7EDF3B65-6F51-4844-B37B-AEE63978B2D1}"/>
              </a:ext>
            </a:extLst>
          </p:cNvPr>
          <p:cNvPicPr>
            <a:picLocks noChangeAspect="1"/>
          </p:cNvPicPr>
          <p:nvPr/>
        </p:nvPicPr>
        <p:blipFill>
          <a:blip r:embed="rId2"/>
          <a:stretch>
            <a:fillRect/>
          </a:stretch>
        </p:blipFill>
        <p:spPr>
          <a:xfrm>
            <a:off x="5806821" y="1011953"/>
            <a:ext cx="6021735" cy="3748529"/>
          </a:xfrm>
          <a:prstGeom prst="rect">
            <a:avLst/>
          </a:prstGeom>
        </p:spPr>
      </p:pic>
      <p:pic>
        <p:nvPicPr>
          <p:cNvPr id="23" name="Picture 22">
            <a:extLst>
              <a:ext uri="{FF2B5EF4-FFF2-40B4-BE49-F238E27FC236}">
                <a16:creationId xmlns:a16="http://schemas.microsoft.com/office/drawing/2014/main" id="{336BB48A-3355-4B2B-B8D4-57B8B6ADD04F}"/>
              </a:ext>
            </a:extLst>
          </p:cNvPr>
          <p:cNvPicPr>
            <a:picLocks noChangeAspect="1"/>
          </p:cNvPicPr>
          <p:nvPr/>
        </p:nvPicPr>
        <p:blipFill>
          <a:blip r:embed="rId3"/>
          <a:stretch>
            <a:fillRect/>
          </a:stretch>
        </p:blipFill>
        <p:spPr>
          <a:xfrm>
            <a:off x="5814687" y="3466124"/>
            <a:ext cx="4009252" cy="1302826"/>
          </a:xfrm>
          <a:prstGeom prst="rect">
            <a:avLst/>
          </a:prstGeom>
        </p:spPr>
      </p:pic>
    </p:spTree>
    <p:extLst>
      <p:ext uri="{BB962C8B-B14F-4D97-AF65-F5344CB8AC3E}">
        <p14:creationId xmlns:p14="http://schemas.microsoft.com/office/powerpoint/2010/main" val="175097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64073C0-8555-40E0-9E1A-F4FC9F2409A8}"/>
              </a:ext>
            </a:extLst>
          </p:cNvPr>
          <p:cNvSpPr>
            <a:spLocks noGrp="1"/>
          </p:cNvSpPr>
          <p:nvPr>
            <p:ph type="title"/>
          </p:nvPr>
        </p:nvSpPr>
        <p:spPr>
          <a:xfrm>
            <a:off x="1336440" y="1725961"/>
            <a:ext cx="8492232" cy="738078"/>
          </a:xfrm>
        </p:spPr>
        <p:txBody>
          <a:bodyPr>
            <a:normAutofit/>
          </a:bodyPr>
          <a:lstStyle/>
          <a:p>
            <a:pPr marL="342900" indent="-342900">
              <a:buFont typeface="+mj-lt"/>
              <a:buAutoNum type="arabicPeriod" startAt="9"/>
            </a:pPr>
            <a:r>
              <a:rPr lang="en-US" sz="1800" dirty="0"/>
              <a:t>ECU Billing Number</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2C2F2DD0-72A8-4410-9F06-7D597EFE609B}"/>
              </a:ext>
            </a:extLst>
          </p:cNvPr>
          <p:cNvSpPr txBox="1">
            <a:spLocks noGrp="1"/>
          </p:cNvSpPr>
          <p:nvPr>
            <p:ph idx="1"/>
          </p:nvPr>
        </p:nvSpPr>
        <p:spPr>
          <a:xfrm>
            <a:off x="1342239" y="2158003"/>
            <a:ext cx="9817932" cy="1585049"/>
          </a:xfrm>
          <a:prstGeom prst="rect">
            <a:avLst/>
          </a:prstGeom>
          <a:noFill/>
        </p:spPr>
        <p:txBody>
          <a:bodyPr wrap="square" rtlCol="0">
            <a:spAutoFit/>
          </a:bodyPr>
          <a:lstStyle/>
          <a:p>
            <a:pPr lvl="1">
              <a:buFont typeface="Wingdings" panose="05000000000000000000" pitchFamily="2" charset="2"/>
              <a:buChar char="Ø"/>
            </a:pPr>
            <a:r>
              <a:rPr lang="en-US" sz="1400" dirty="0"/>
              <a:t>On the last page of the online reservation system, it will ask for the ECU Billing Number.  </a:t>
            </a:r>
          </a:p>
          <a:p>
            <a:pPr lvl="1">
              <a:buFont typeface="Wingdings" panose="05000000000000000000" pitchFamily="2" charset="2"/>
              <a:buChar char="Ø"/>
            </a:pPr>
            <a:r>
              <a:rPr lang="en-US" sz="1400" dirty="0"/>
              <a:t>This is not the fund/org number; instead, it is a number that Enterprise has assigned to ECU to ensure that the reservation is valid.  Your department Admin was provided this number.  </a:t>
            </a:r>
          </a:p>
          <a:p>
            <a:pPr lvl="2">
              <a:buFont typeface="Wingdings" panose="05000000000000000000" pitchFamily="2" charset="2"/>
              <a:buChar char="Ø"/>
            </a:pPr>
            <a:r>
              <a:rPr lang="en-US" sz="1200" dirty="0">
                <a:solidFill>
                  <a:schemeClr val="tx1"/>
                </a:solidFill>
              </a:rPr>
              <a:t>If your department does not have this number, plea</a:t>
            </a:r>
            <a:r>
              <a:rPr lang="en-US" sz="1200" dirty="0">
                <a:solidFill>
                  <a:schemeClr val="tx1"/>
                </a:solidFill>
                <a:hlinkClick r:id="rId2">
                  <a:extLst>
                    <a:ext uri="{A12FA001-AC4F-418D-AE19-62706E023703}">
                      <ahyp:hlinkClr xmlns:ahyp="http://schemas.microsoft.com/office/drawing/2018/hyperlinkcolor" val="tx"/>
                    </a:ext>
                  </a:extLst>
                </a:hlinkClick>
              </a:rPr>
              <a:t>s</a:t>
            </a:r>
            <a:r>
              <a:rPr lang="en-US" sz="1200" dirty="0">
                <a:solidFill>
                  <a:schemeClr val="tx1"/>
                </a:solidFill>
              </a:rPr>
              <a:t>e email </a:t>
            </a:r>
            <a:r>
              <a:rPr lang="en-US" sz="1200" dirty="0">
                <a:solidFill>
                  <a:schemeClr val="tx1"/>
                </a:solidFill>
                <a:hlinkClick r:id="rId2">
                  <a:extLst>
                    <a:ext uri="{A12FA001-AC4F-418D-AE19-62706E023703}">
                      <ahyp:hlinkClr xmlns:ahyp="http://schemas.microsoft.com/office/drawing/2018/hyperlinkcolor" val="tx"/>
                    </a:ext>
                  </a:extLst>
                </a:hlinkClick>
              </a:rPr>
              <a:t>cmp@ecu.edu</a:t>
            </a:r>
            <a:r>
              <a:rPr lang="en-US" sz="1200" dirty="0">
                <a:solidFill>
                  <a:schemeClr val="tx1"/>
                </a:solidFill>
              </a:rPr>
              <a:t>.</a:t>
            </a:r>
          </a:p>
          <a:p>
            <a:endParaRPr lang="en-US" dirty="0"/>
          </a:p>
        </p:txBody>
      </p:sp>
    </p:spTree>
    <p:extLst>
      <p:ext uri="{BB962C8B-B14F-4D97-AF65-F5344CB8AC3E}">
        <p14:creationId xmlns:p14="http://schemas.microsoft.com/office/powerpoint/2010/main" val="297409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464073C0-8555-40E0-9E1A-F4FC9F2409A8}"/>
              </a:ext>
            </a:extLst>
          </p:cNvPr>
          <p:cNvSpPr>
            <a:spLocks noGrp="1"/>
          </p:cNvSpPr>
          <p:nvPr>
            <p:ph type="title"/>
          </p:nvPr>
        </p:nvSpPr>
        <p:spPr>
          <a:xfrm>
            <a:off x="1333500" y="626378"/>
            <a:ext cx="8677840" cy="738078"/>
          </a:xfrm>
        </p:spPr>
        <p:txBody>
          <a:bodyPr>
            <a:normAutofit/>
          </a:bodyPr>
          <a:lstStyle/>
          <a:p>
            <a:r>
              <a:rPr lang="en-US" dirty="0"/>
              <a:t>Personal Vehicle Usage vs. Renting</a:t>
            </a:r>
          </a:p>
        </p:txBody>
      </p:sp>
      <p:sp>
        <p:nvSpPr>
          <p:cNvPr id="13" name="Isosceles Triangle 1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Content Placeholder 11">
            <a:extLst>
              <a:ext uri="{FF2B5EF4-FFF2-40B4-BE49-F238E27FC236}">
                <a16:creationId xmlns:a16="http://schemas.microsoft.com/office/drawing/2014/main" id="{2C2F2DD0-72A8-4410-9F06-7D597EFE609B}"/>
              </a:ext>
            </a:extLst>
          </p:cNvPr>
          <p:cNvSpPr txBox="1">
            <a:spLocks noGrp="1"/>
          </p:cNvSpPr>
          <p:nvPr>
            <p:ph idx="1"/>
          </p:nvPr>
        </p:nvSpPr>
        <p:spPr>
          <a:xfrm>
            <a:off x="1333500" y="1698890"/>
            <a:ext cx="9937474" cy="5088573"/>
          </a:xfrm>
          <a:prstGeom prst="rect">
            <a:avLst/>
          </a:prstGeom>
          <a:noFill/>
        </p:spPr>
        <p:txBody>
          <a:bodyPr wrap="square" rtlCol="0">
            <a:spAutoFit/>
          </a:bodyPr>
          <a:lstStyle/>
          <a:p>
            <a:pPr>
              <a:spcAft>
                <a:spcPts val="600"/>
              </a:spcAft>
              <a:buClr>
                <a:schemeClr val="accent1"/>
              </a:buClr>
              <a:buSzPct val="85000"/>
              <a:buFont typeface="+mj-lt"/>
              <a:buAutoNum type="arabicPeriod"/>
            </a:pPr>
            <a:r>
              <a:rPr lang="en-US" dirty="0"/>
              <a:t>Please be aware of the new Budget Manual Policy on Mileage Reimbursement. </a:t>
            </a:r>
          </a:p>
          <a:p>
            <a:pPr lvl="1">
              <a:spcAft>
                <a:spcPts val="600"/>
              </a:spcAft>
              <a:buClr>
                <a:schemeClr val="accent1"/>
              </a:buClr>
              <a:buFont typeface="Wingdings" panose="05000000000000000000" pitchFamily="2" charset="2"/>
              <a:buChar char="Ø"/>
            </a:pPr>
            <a:r>
              <a:rPr lang="en-US" sz="1400" dirty="0"/>
              <a:t>As stated, Reimbursement for use of personal vehicles should be on a </a:t>
            </a:r>
            <a:r>
              <a:rPr lang="en-US" sz="1400" u="sng" dirty="0"/>
              <a:t>limited basis</a:t>
            </a:r>
            <a:r>
              <a:rPr lang="en-US" sz="1400" dirty="0"/>
              <a:t>. If your trip will exceed 100 miles, you will only receive .33 per mile for excess mileage.  Therefore, we encourage faculty and staff to utilize Enterprise primarily.</a:t>
            </a:r>
          </a:p>
          <a:p>
            <a:pPr marL="628650" lvl="1" indent="-171450">
              <a:spcAft>
                <a:spcPts val="600"/>
              </a:spcAft>
              <a:buClr>
                <a:schemeClr val="accent1"/>
              </a:buClr>
              <a:buFont typeface="Wingdings" panose="05000000000000000000" pitchFamily="2" charset="2"/>
              <a:buChar char="Ø"/>
            </a:pPr>
            <a:endParaRPr lang="en-US" sz="1200" dirty="0"/>
          </a:p>
          <a:p>
            <a:pPr>
              <a:spcAft>
                <a:spcPts val="600"/>
              </a:spcAft>
              <a:buClr>
                <a:schemeClr val="accent1"/>
              </a:buClr>
              <a:buSzPct val="85000"/>
              <a:buFont typeface="+mj-lt"/>
              <a:buAutoNum type="arabicPeriod"/>
            </a:pPr>
            <a:r>
              <a:rPr lang="en-US" dirty="0"/>
              <a:t>If you do decide to utilize your personal vehicle for University Travel, please reference the DOI Risk Management policy for driving your personal vehicle below:</a:t>
            </a:r>
          </a:p>
          <a:p>
            <a:pPr lvl="1">
              <a:spcAft>
                <a:spcPts val="600"/>
              </a:spcAft>
              <a:buClr>
                <a:schemeClr val="accent1"/>
              </a:buClr>
              <a:buFont typeface="Wingdings" panose="05000000000000000000" pitchFamily="2" charset="2"/>
              <a:buChar char="Ø"/>
            </a:pPr>
            <a:r>
              <a:rPr lang="en-US" sz="1400" dirty="0"/>
              <a:t>The State's automobile insurance will </a:t>
            </a:r>
            <a:r>
              <a:rPr lang="en-US" sz="1400" u="sng" dirty="0"/>
              <a:t>not</a:t>
            </a:r>
            <a:r>
              <a:rPr lang="en-US" sz="1400" dirty="0"/>
              <a:t> reimburse individuals for deductibles under their private insurance.</a:t>
            </a:r>
          </a:p>
          <a:p>
            <a:pPr lvl="1">
              <a:spcAft>
                <a:spcPts val="600"/>
              </a:spcAft>
              <a:buClr>
                <a:schemeClr val="accent1"/>
              </a:buClr>
              <a:buFont typeface="Wingdings" panose="05000000000000000000" pitchFamily="2" charset="2"/>
              <a:buChar char="Ø"/>
            </a:pPr>
            <a:r>
              <a:rPr lang="en-US" sz="1400" dirty="0"/>
              <a:t>Individuals who use their personal vehicle for State business on a routine basis should report the same to their insurance company for rating purposes.</a:t>
            </a:r>
          </a:p>
          <a:p>
            <a:pPr lvl="1">
              <a:spcAft>
                <a:spcPts val="600"/>
              </a:spcAft>
              <a:buClr>
                <a:schemeClr val="accent1"/>
              </a:buClr>
            </a:pPr>
            <a:endParaRPr lang="en-US" sz="1400" dirty="0"/>
          </a:p>
          <a:p>
            <a:pPr>
              <a:spcAft>
                <a:spcPts val="600"/>
              </a:spcAft>
              <a:buClr>
                <a:schemeClr val="accent1"/>
              </a:buClr>
              <a:buSzPct val="85000"/>
              <a:buFont typeface="+mj-lt"/>
              <a:buAutoNum type="arabicPeriod"/>
            </a:pPr>
            <a:r>
              <a:rPr lang="en-US" dirty="0"/>
              <a:t>If you have a </a:t>
            </a:r>
            <a:r>
              <a:rPr lang="en-US" u="sng" dirty="0"/>
              <a:t>State Vehicle assigned to your Department</a:t>
            </a:r>
            <a:r>
              <a:rPr lang="en-US" dirty="0"/>
              <a:t>, please consider the </a:t>
            </a:r>
            <a:r>
              <a:rPr lang="en-US" u="sng" dirty="0"/>
              <a:t>cost benefits </a:t>
            </a:r>
            <a:r>
              <a:rPr lang="en-US" dirty="0"/>
              <a:t>of renting rather than maintaining the vehicle in your department.</a:t>
            </a:r>
          </a:p>
          <a:p>
            <a:endParaRPr lang="en-US" dirty="0"/>
          </a:p>
        </p:txBody>
      </p:sp>
    </p:spTree>
    <p:extLst>
      <p:ext uri="{BB962C8B-B14F-4D97-AF65-F5344CB8AC3E}">
        <p14:creationId xmlns:p14="http://schemas.microsoft.com/office/powerpoint/2010/main" val="2173295371"/>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1677</TotalTime>
  <Words>783</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Trebuchet MS</vt:lpstr>
      <vt:lpstr>Wingdings</vt:lpstr>
      <vt:lpstr>Wingdings 3</vt:lpstr>
      <vt:lpstr>Facet</vt:lpstr>
      <vt:lpstr>East Carolina University Central Motor Pool</vt:lpstr>
      <vt:lpstr>Ways to Reserve a Vehicle</vt:lpstr>
      <vt:lpstr>Steps to Reserve a Vehicle Online</vt:lpstr>
      <vt:lpstr>PowerPoint Presentation</vt:lpstr>
      <vt:lpstr>Adding Extras</vt:lpstr>
      <vt:lpstr>Driver’s Information</vt:lpstr>
      <vt:lpstr>PowerPoint Presentation</vt:lpstr>
      <vt:lpstr>ECU Billing Number</vt:lpstr>
      <vt:lpstr>Personal Vehicle Usage vs. Renting</vt:lpstr>
      <vt:lpstr>Universities that Outsourced Motor Pool to ECHI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Carolina University Central Motor Pool</dc:title>
  <dc:creator>Carmon, Sabrina Louise</dc:creator>
  <cp:lastModifiedBy>Carmon, Sabrina Louise</cp:lastModifiedBy>
  <cp:revision>59</cp:revision>
  <dcterms:created xsi:type="dcterms:W3CDTF">2020-02-12T20:00:08Z</dcterms:created>
  <dcterms:modified xsi:type="dcterms:W3CDTF">2020-11-16T13:25:40Z</dcterms:modified>
</cp:coreProperties>
</file>